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30275213" cy="42811700"/>
  <p:notesSz cx="7315200" cy="9601200"/>
  <p:defaultTextStyle>
    <a:defPPr>
      <a:defRPr lang="en-US"/>
    </a:defPPr>
    <a:lvl1pPr algn="l" defTabSz="4173226" rtl="0" eaLnBrk="0" fontAlgn="base" hangingPunct="0">
      <a:spcBef>
        <a:spcPct val="0"/>
      </a:spcBef>
      <a:spcAft>
        <a:spcPct val="0"/>
      </a:spcAft>
      <a:defRPr sz="8198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2085819" indent="-1438167" algn="l" defTabSz="4173226" rtl="0" eaLnBrk="0" fontAlgn="base" hangingPunct="0">
      <a:spcBef>
        <a:spcPct val="0"/>
      </a:spcBef>
      <a:spcAft>
        <a:spcPct val="0"/>
      </a:spcAft>
      <a:defRPr sz="8198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4173226" indent="-2879512" algn="l" defTabSz="4173226" rtl="0" eaLnBrk="0" fontAlgn="base" hangingPunct="0">
      <a:spcBef>
        <a:spcPct val="0"/>
      </a:spcBef>
      <a:spcAft>
        <a:spcPct val="0"/>
      </a:spcAft>
      <a:defRPr sz="8198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6262222" indent="-4320853" algn="l" defTabSz="4173226" rtl="0" eaLnBrk="0" fontAlgn="base" hangingPunct="0">
      <a:spcBef>
        <a:spcPct val="0"/>
      </a:spcBef>
      <a:spcAft>
        <a:spcPct val="0"/>
      </a:spcAft>
      <a:defRPr sz="8198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8349630" indent="-5763783" algn="l" defTabSz="4173226" rtl="0" eaLnBrk="0" fontAlgn="base" hangingPunct="0">
      <a:spcBef>
        <a:spcPct val="0"/>
      </a:spcBef>
      <a:spcAft>
        <a:spcPct val="0"/>
      </a:spcAft>
      <a:defRPr sz="8198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5830" algn="l" defTabSz="914333" rtl="0" eaLnBrk="1" latinLnBrk="0" hangingPunct="1">
      <a:defRPr sz="8198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2997" algn="l" defTabSz="914333" rtl="0" eaLnBrk="1" latinLnBrk="0" hangingPunct="1">
      <a:defRPr sz="8198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163" algn="l" defTabSz="914333" rtl="0" eaLnBrk="1" latinLnBrk="0" hangingPunct="1">
      <a:defRPr sz="8198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327" algn="l" defTabSz="914333" rtl="0" eaLnBrk="1" latinLnBrk="0" hangingPunct="1">
      <a:defRPr sz="8198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4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3EE0A64-53AB-2899-3AAB-6520FC545CD3}" name="Gunn Lachlan" initials="LG" userId="S::lachlan.gunn@aalto.fi::e084bf69-81a9-42dd-80c7-f8120977d36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146E"/>
    <a:srgbClr val="F8D0EA"/>
    <a:srgbClr val="FDC7D4"/>
    <a:srgbClr val="F7C5E5"/>
    <a:srgbClr val="CFD6E3"/>
    <a:srgbClr val="9EF8F6"/>
    <a:srgbClr val="E8D2FE"/>
    <a:srgbClr val="F5B1DD"/>
    <a:srgbClr val="F18FCE"/>
    <a:srgbClr val="A59A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" d="100"/>
          <a:sy n="13" d="100"/>
        </p:scale>
        <p:origin x="2371" y="110"/>
      </p:cViewPr>
      <p:guideLst>
        <p:guide orient="horz" pos="13484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wrap="square" lIns="21434" tIns="10717" rIns="21434" bIns="1071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21434" tIns="10717" rIns="21434" bIns="107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300"/>
            </a:lvl1pPr>
          </a:lstStyle>
          <a:p>
            <a:pPr>
              <a:defRPr/>
            </a:pPr>
            <a:fld id="{57E55E97-D799-454A-AB58-62EECE077EFE}" type="datetimeFigureOut">
              <a:rPr lang="en-US" altLang="en-US"/>
              <a:pPr>
                <a:defRPr/>
              </a:pPr>
              <a:t>6/15/2025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wrap="square" lIns="21434" tIns="10717" rIns="21434" bIns="1071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21434" tIns="10717" rIns="21434" bIns="10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300"/>
            </a:lvl1pPr>
          </a:lstStyle>
          <a:p>
            <a:pPr>
              <a:defRPr/>
            </a:pPr>
            <a:fld id="{BE4EFDBA-9093-44BA-830E-B1CC876130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5360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138A056-0A33-4413-B4A7-155B275A3F82}" type="datetimeFigureOut">
              <a:rPr lang="en-US" altLang="en-US"/>
              <a:pPr>
                <a:defRPr/>
              </a:pPr>
              <a:t>6/15/2025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1425" y="1200150"/>
            <a:ext cx="22923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8ADD532-FC56-46B4-97DE-480770914E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1638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1" kern="1200">
        <a:solidFill>
          <a:schemeClr val="tx1"/>
        </a:solidFill>
        <a:latin typeface="+mn-lt"/>
        <a:ea typeface="+mn-ea"/>
        <a:cs typeface="+mn-cs"/>
      </a:defRPr>
    </a:lvl1pPr>
    <a:lvl2pPr marL="457167" algn="l" rtl="0" eaLnBrk="0" fontAlgn="base" hangingPunct="0">
      <a:spcBef>
        <a:spcPct val="30000"/>
      </a:spcBef>
      <a:spcAft>
        <a:spcPct val="0"/>
      </a:spcAft>
      <a:defRPr sz="1201" kern="1200">
        <a:solidFill>
          <a:schemeClr val="tx1"/>
        </a:solidFill>
        <a:latin typeface="+mn-lt"/>
        <a:ea typeface="+mn-ea"/>
        <a:cs typeface="+mn-cs"/>
      </a:defRPr>
    </a:lvl2pPr>
    <a:lvl3pPr marL="914333" algn="l" rtl="0" eaLnBrk="0" fontAlgn="base" hangingPunct="0">
      <a:spcBef>
        <a:spcPct val="30000"/>
      </a:spcBef>
      <a:spcAft>
        <a:spcPct val="0"/>
      </a:spcAft>
      <a:defRPr sz="1201" kern="1200">
        <a:solidFill>
          <a:schemeClr val="tx1"/>
        </a:solidFill>
        <a:latin typeface="+mn-lt"/>
        <a:ea typeface="+mn-ea"/>
        <a:cs typeface="+mn-cs"/>
      </a:defRPr>
    </a:lvl3pPr>
    <a:lvl4pPr marL="1371497" algn="l" rtl="0" eaLnBrk="0" fontAlgn="base" hangingPunct="0">
      <a:spcBef>
        <a:spcPct val="30000"/>
      </a:spcBef>
      <a:spcAft>
        <a:spcPct val="0"/>
      </a:spcAft>
      <a:defRPr sz="1201" kern="1200">
        <a:solidFill>
          <a:schemeClr val="tx1"/>
        </a:solidFill>
        <a:latin typeface="+mn-lt"/>
        <a:ea typeface="+mn-ea"/>
        <a:cs typeface="+mn-cs"/>
      </a:defRPr>
    </a:lvl4pPr>
    <a:lvl5pPr marL="1828663" algn="l" rtl="0" eaLnBrk="0" fontAlgn="base" hangingPunct="0">
      <a:spcBef>
        <a:spcPct val="30000"/>
      </a:spcBef>
      <a:spcAft>
        <a:spcPct val="0"/>
      </a:spcAft>
      <a:defRPr sz="1201" kern="1200">
        <a:solidFill>
          <a:schemeClr val="tx1"/>
        </a:solidFill>
        <a:latin typeface="+mn-lt"/>
        <a:ea typeface="+mn-ea"/>
        <a:cs typeface="+mn-cs"/>
      </a:defRPr>
    </a:lvl5pPr>
    <a:lvl6pPr marL="2285830" algn="l" defTabSz="914333" rtl="0" eaLnBrk="1" latinLnBrk="0" hangingPunct="1">
      <a:defRPr sz="1201" kern="1200">
        <a:solidFill>
          <a:schemeClr val="tx1"/>
        </a:solidFill>
        <a:latin typeface="+mn-lt"/>
        <a:ea typeface="+mn-ea"/>
        <a:cs typeface="+mn-cs"/>
      </a:defRPr>
    </a:lvl6pPr>
    <a:lvl7pPr marL="2742997" algn="l" defTabSz="914333" rtl="0" eaLnBrk="1" latinLnBrk="0" hangingPunct="1">
      <a:defRPr sz="1201" kern="1200">
        <a:solidFill>
          <a:schemeClr val="tx1"/>
        </a:solidFill>
        <a:latin typeface="+mn-lt"/>
        <a:ea typeface="+mn-ea"/>
        <a:cs typeface="+mn-cs"/>
      </a:defRPr>
    </a:lvl7pPr>
    <a:lvl8pPr marL="3200163" algn="l" defTabSz="914333" rtl="0" eaLnBrk="1" latinLnBrk="0" hangingPunct="1">
      <a:defRPr sz="1201" kern="1200">
        <a:solidFill>
          <a:schemeClr val="tx1"/>
        </a:solidFill>
        <a:latin typeface="+mn-lt"/>
        <a:ea typeface="+mn-ea"/>
        <a:cs typeface="+mn-cs"/>
      </a:defRPr>
    </a:lvl8pPr>
    <a:lvl9pPr marL="3657327" algn="l" defTabSz="914333" rtl="0" eaLnBrk="1" latinLnBrk="0" hangingPunct="1">
      <a:defRPr sz="120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Aalto_EN_21_CMYK_4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788" y="39119818"/>
            <a:ext cx="3889374" cy="3295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347788" y="1315621"/>
            <a:ext cx="27255316" cy="845509"/>
          </a:xfrm>
        </p:spPr>
        <p:txBody>
          <a:bodyPr lIns="0" tIns="0" rIns="0" bIns="0"/>
          <a:lstStyle>
            <a:lvl1pPr marL="0" indent="0">
              <a:buNone/>
              <a:defRPr sz="4799" b="1" baseline="0">
                <a:solidFill>
                  <a:schemeClr val="bg1">
                    <a:lumMod val="50000"/>
                  </a:schemeClr>
                </a:solidFill>
              </a:defRPr>
            </a:lvl1pPr>
            <a:lvl2pPr marL="2088975" indent="0">
              <a:buNone/>
              <a:defRPr sz="4799">
                <a:solidFill>
                  <a:schemeClr val="bg1">
                    <a:lumMod val="50000"/>
                  </a:schemeClr>
                </a:solidFill>
              </a:defRPr>
            </a:lvl2pPr>
            <a:lvl3pPr marL="4176361" indent="0">
              <a:buNone/>
              <a:defRPr sz="4799">
                <a:solidFill>
                  <a:schemeClr val="bg1">
                    <a:lumMod val="50000"/>
                  </a:schemeClr>
                </a:solidFill>
              </a:defRPr>
            </a:lvl3pPr>
            <a:lvl4pPr marL="6263747" indent="0">
              <a:buNone/>
              <a:defRPr sz="4799">
                <a:solidFill>
                  <a:schemeClr val="bg1">
                    <a:lumMod val="50000"/>
                  </a:schemeClr>
                </a:solidFill>
              </a:defRPr>
            </a:lvl4pPr>
            <a:lvl5pPr marL="8352721" indent="0">
              <a:buNone/>
              <a:defRPr sz="4799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Name of parent project</a:t>
            </a:r>
            <a:br>
              <a:rPr lang="en-US"/>
            </a:b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1328015" y="5275805"/>
            <a:ext cx="27255316" cy="2950177"/>
          </a:xfrm>
        </p:spPr>
        <p:txBody>
          <a:bodyPr lIns="0" tIns="0" rIns="0" bIns="0"/>
          <a:lstStyle>
            <a:lvl1pPr marL="0" indent="0">
              <a:spcBef>
                <a:spcPts val="1799"/>
              </a:spcBef>
              <a:buNone/>
              <a:defRPr sz="9598" b="1" baseline="0">
                <a:solidFill>
                  <a:schemeClr val="tx2"/>
                </a:solidFill>
              </a:defRPr>
            </a:lvl1pPr>
            <a:lvl2pPr marL="2088975" indent="0">
              <a:buNone/>
              <a:defRPr sz="9598" b="1">
                <a:solidFill>
                  <a:schemeClr val="tx2"/>
                </a:solidFill>
              </a:defRPr>
            </a:lvl2pPr>
            <a:lvl3pPr marL="4176361" indent="0">
              <a:buNone/>
              <a:defRPr sz="9598" b="1">
                <a:solidFill>
                  <a:schemeClr val="tx2"/>
                </a:solidFill>
              </a:defRPr>
            </a:lvl3pPr>
            <a:lvl4pPr marL="6263747" indent="0">
              <a:buNone/>
              <a:defRPr sz="9598" b="1">
                <a:solidFill>
                  <a:schemeClr val="tx2"/>
                </a:solidFill>
              </a:defRPr>
            </a:lvl4pPr>
            <a:lvl5pPr marL="8352721" indent="0">
              <a:buNone/>
              <a:defRPr sz="9598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Poster title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3019897" y="12116818"/>
            <a:ext cx="27255316" cy="1440280"/>
          </a:xfrm>
        </p:spPr>
        <p:txBody>
          <a:bodyPr lIns="0" tIns="0" rIns="0" bIns="0"/>
          <a:lstStyle>
            <a:lvl1pPr marL="0" indent="0">
              <a:buNone/>
              <a:defRPr sz="5401"/>
            </a:lvl1pPr>
            <a:lvl2pPr marL="2088975" indent="0">
              <a:buNone/>
              <a:defRPr sz="5401"/>
            </a:lvl2pPr>
            <a:lvl3pPr marL="4176361" indent="0">
              <a:buNone/>
              <a:defRPr sz="5401"/>
            </a:lvl3pPr>
            <a:lvl4pPr marL="6263747" indent="0">
              <a:buNone/>
              <a:defRPr sz="5401"/>
            </a:lvl4pPr>
            <a:lvl5pPr marL="8352721" indent="0">
              <a:buNone/>
              <a:defRPr sz="5401"/>
            </a:lvl5pPr>
          </a:lstStyle>
          <a:p>
            <a:pPr lvl="0"/>
            <a:r>
              <a:rPr lang="en-US"/>
              <a:t>Author names</a:t>
            </a:r>
          </a:p>
        </p:txBody>
      </p:sp>
    </p:spTree>
    <p:extLst>
      <p:ext uri="{BB962C8B-B14F-4D97-AF65-F5344CB8AC3E}">
        <p14:creationId xmlns:p14="http://schemas.microsoft.com/office/powerpoint/2010/main" val="2790891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14478" y="1714501"/>
            <a:ext cx="27246263" cy="713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06" tIns="208803" rIns="417606" bIns="20880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4478" y="9990139"/>
            <a:ext cx="27246263" cy="28254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06" tIns="208803" rIns="417606" bIns="2088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4478" y="39681153"/>
            <a:ext cx="7062788" cy="2278064"/>
          </a:xfrm>
          <a:prstGeom prst="rect">
            <a:avLst/>
          </a:prstGeom>
        </p:spPr>
        <p:txBody>
          <a:bodyPr vert="horz" wrap="square" lIns="417606" tIns="208803" rIns="417606" bIns="208803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501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39E41ED-1F18-4EBB-9D0D-825024E3B9FD}" type="datetimeFigureOut">
              <a:rPr lang="en-US" altLang="en-US"/>
              <a:pPr>
                <a:defRPr/>
              </a:pPr>
              <a:t>6/15/2025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4153" y="39681153"/>
            <a:ext cx="9586914" cy="2278064"/>
          </a:xfrm>
          <a:prstGeom prst="rect">
            <a:avLst/>
          </a:prstGeom>
        </p:spPr>
        <p:txBody>
          <a:bodyPr vert="horz" wrap="square" lIns="417606" tIns="208803" rIns="417606" bIns="208803" numCol="1" anchor="ctr" anchorCtr="0" compatLnSpc="1">
            <a:prstTxWarp prst="textNoShape">
              <a:avLst/>
            </a:prstTxWarp>
          </a:bodyPr>
          <a:lstStyle>
            <a:lvl1pPr algn="ctr" defTabSz="4174772" eaLnBrk="1" hangingPunct="1">
              <a:defRPr sz="5501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7950" y="39681153"/>
            <a:ext cx="7062788" cy="2278064"/>
          </a:xfrm>
          <a:prstGeom prst="rect">
            <a:avLst/>
          </a:prstGeom>
        </p:spPr>
        <p:txBody>
          <a:bodyPr vert="horz" wrap="square" lIns="417606" tIns="208803" rIns="417606" bIns="208803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501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E9E9A95-7F71-4A33-95F9-0D90554E93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4173187" rtl="0" eaLnBrk="0" fontAlgn="base" hangingPunct="0">
        <a:spcBef>
          <a:spcPct val="0"/>
        </a:spcBef>
        <a:spcAft>
          <a:spcPct val="0"/>
        </a:spcAft>
        <a:defRPr sz="20099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173187" rtl="0" eaLnBrk="0" fontAlgn="base" hangingPunct="0">
        <a:spcBef>
          <a:spcPct val="0"/>
        </a:spcBef>
        <a:spcAft>
          <a:spcPct val="0"/>
        </a:spcAft>
        <a:defRPr sz="20099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2pPr>
      <a:lvl3pPr algn="ctr" defTabSz="4173187" rtl="0" eaLnBrk="0" fontAlgn="base" hangingPunct="0">
        <a:spcBef>
          <a:spcPct val="0"/>
        </a:spcBef>
        <a:spcAft>
          <a:spcPct val="0"/>
        </a:spcAft>
        <a:defRPr sz="20099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3pPr>
      <a:lvl4pPr algn="ctr" defTabSz="4173187" rtl="0" eaLnBrk="0" fontAlgn="base" hangingPunct="0">
        <a:spcBef>
          <a:spcPct val="0"/>
        </a:spcBef>
        <a:spcAft>
          <a:spcPct val="0"/>
        </a:spcAft>
        <a:defRPr sz="20099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4pPr>
      <a:lvl5pPr algn="ctr" defTabSz="4173187" rtl="0" eaLnBrk="0" fontAlgn="base" hangingPunct="0">
        <a:spcBef>
          <a:spcPct val="0"/>
        </a:spcBef>
        <a:spcAft>
          <a:spcPct val="0"/>
        </a:spcAft>
        <a:defRPr sz="20099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5pPr>
      <a:lvl6pPr marL="646655" algn="ctr" defTabSz="4174070" rtl="0" fontAlgn="base">
        <a:spcBef>
          <a:spcPct val="0"/>
        </a:spcBef>
        <a:spcAft>
          <a:spcPct val="0"/>
        </a:spcAft>
        <a:defRPr sz="20099">
          <a:solidFill>
            <a:schemeClr val="tx1"/>
          </a:solidFill>
          <a:latin typeface="Calibri" pitchFamily="34" charset="0"/>
        </a:defRPr>
      </a:lvl6pPr>
      <a:lvl7pPr marL="1293309" algn="ctr" defTabSz="4174070" rtl="0" fontAlgn="base">
        <a:spcBef>
          <a:spcPct val="0"/>
        </a:spcBef>
        <a:spcAft>
          <a:spcPct val="0"/>
        </a:spcAft>
        <a:defRPr sz="20099">
          <a:solidFill>
            <a:schemeClr val="tx1"/>
          </a:solidFill>
          <a:latin typeface="Calibri" pitchFamily="34" charset="0"/>
        </a:defRPr>
      </a:lvl7pPr>
      <a:lvl8pPr marL="1939964" algn="ctr" defTabSz="4174070" rtl="0" fontAlgn="base">
        <a:spcBef>
          <a:spcPct val="0"/>
        </a:spcBef>
        <a:spcAft>
          <a:spcPct val="0"/>
        </a:spcAft>
        <a:defRPr sz="20099">
          <a:solidFill>
            <a:schemeClr val="tx1"/>
          </a:solidFill>
          <a:latin typeface="Calibri" pitchFamily="34" charset="0"/>
        </a:defRPr>
      </a:lvl8pPr>
      <a:lvl9pPr marL="2586622" algn="ctr" defTabSz="4174070" rtl="0" fontAlgn="base">
        <a:spcBef>
          <a:spcPct val="0"/>
        </a:spcBef>
        <a:spcAft>
          <a:spcPct val="0"/>
        </a:spcAft>
        <a:defRPr sz="20099">
          <a:solidFill>
            <a:schemeClr val="tx1"/>
          </a:solidFill>
          <a:latin typeface="Calibri" pitchFamily="34" charset="0"/>
        </a:defRPr>
      </a:lvl9pPr>
    </p:titleStyle>
    <p:bodyStyle>
      <a:lvl1pPr marL="1563557" indent="-1563557" algn="l" defTabSz="417318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597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3392203" indent="-1303228" algn="l" defTabSz="417318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698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5217674" indent="-1041314" algn="l" defTabSz="417318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899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7305060" indent="-1041314" algn="l" defTabSz="417318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9394035" indent="-1041314" algn="l" defTabSz="417318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1483200" indent="-1043929" algn="l" defTabSz="4175709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1058" indent="-1043929" algn="l" defTabSz="4175709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8909" indent="-1043929" algn="l" defTabSz="4175709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6766" indent="-1043929" algn="l" defTabSz="4175709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570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854" algn="l" defTabSz="417570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5709" algn="l" defTabSz="417570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3566" algn="l" defTabSz="417570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1420" algn="l" defTabSz="417570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9275" algn="l" defTabSz="417570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7129" algn="l" defTabSz="417570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4983" algn="l" defTabSz="417570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2838" algn="l" defTabSz="4175709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51C4FE-0EDB-091C-2AEE-4E3D0A8C73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B7D33C3C-D8A4-5BDA-8CAD-A939CE4E133A}"/>
              </a:ext>
            </a:extLst>
          </p:cNvPr>
          <p:cNvSpPr/>
          <p:nvPr/>
        </p:nvSpPr>
        <p:spPr>
          <a:xfrm>
            <a:off x="2420732" y="17736082"/>
            <a:ext cx="11796713" cy="6519672"/>
          </a:xfrm>
          <a:prstGeom prst="roundRect">
            <a:avLst>
              <a:gd name="adj" fmla="val 12317"/>
            </a:avLst>
          </a:prstGeom>
          <a:noFill/>
          <a:ln w="177800" cmpd="thickThin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EB7B821-6136-7046-56DE-AD6CDBB368BC}"/>
              </a:ext>
            </a:extLst>
          </p:cNvPr>
          <p:cNvSpPr/>
          <p:nvPr/>
        </p:nvSpPr>
        <p:spPr>
          <a:xfrm>
            <a:off x="1948963" y="10202572"/>
            <a:ext cx="13563805" cy="7161989"/>
          </a:xfrm>
          <a:prstGeom prst="roundRect">
            <a:avLst>
              <a:gd name="adj" fmla="val 14920"/>
            </a:avLst>
          </a:prstGeom>
          <a:gradFill flip="none" rotWithShape="1">
            <a:gsLst>
              <a:gs pos="0">
                <a:schemeClr val="tx2">
                  <a:lumMod val="20000"/>
                  <a:lumOff val="80000"/>
                </a:schemeClr>
              </a:gs>
              <a:gs pos="18000">
                <a:schemeClr val="accent5">
                  <a:tint val="37000"/>
                  <a:satMod val="300000"/>
                </a:schemeClr>
              </a:gs>
              <a:gs pos="39000">
                <a:schemeClr val="accent5">
                  <a:tint val="15000"/>
                  <a:satMod val="350000"/>
                </a:schemeClr>
              </a:gs>
            </a:gsLst>
            <a:lin ang="2700000" scaled="1"/>
            <a:tileRect/>
          </a:gradFill>
          <a:ln>
            <a:solidFill>
              <a:srgbClr val="9EF8F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2EB8BE3F-BC4B-B804-B4FB-AE5E5F3878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4969305" y="77680"/>
            <a:ext cx="27255316" cy="845509"/>
          </a:xfrm>
        </p:spPr>
        <p:txBody>
          <a:bodyPr/>
          <a:lstStyle/>
          <a:p>
            <a:r>
              <a:rPr lang="en-US"/>
              <a:t>ELASTIC Project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CF3AAD-788F-57DE-5D7C-BFC9DBE11890}"/>
              </a:ext>
            </a:extLst>
          </p:cNvPr>
          <p:cNvSpPr txBox="1"/>
          <p:nvPr/>
        </p:nvSpPr>
        <p:spPr>
          <a:xfrm>
            <a:off x="1474154" y="1178177"/>
            <a:ext cx="26930992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MS PGothic"/>
                <a:cs typeface="Arial"/>
              </a:rPr>
              <a:t>Flexible access control for</a:t>
            </a:r>
            <a:br>
              <a:rPr lang="en-US" sz="96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MS PGothic"/>
                <a:cs typeface="Arial"/>
              </a:rPr>
            </a:br>
            <a:r>
              <a:rPr lang="en-US" sz="96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MS PGothic"/>
                <a:cs typeface="Arial"/>
              </a:rPr>
              <a:t>WebAssembly-based serverless computing</a:t>
            </a:r>
          </a:p>
        </p:txBody>
      </p:sp>
      <p:pic>
        <p:nvPicPr>
          <p:cNvPr id="9" name="Picture 8" descr="Blue text on a black background&#10;&#10;AI-generated content may be incorrect.">
            <a:extLst>
              <a:ext uri="{FF2B5EF4-FFF2-40B4-BE49-F238E27FC236}">
                <a16:creationId xmlns:a16="http://schemas.microsoft.com/office/drawing/2014/main" id="{9F63263B-BDCC-1BF4-85A3-AEFE690321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3740" y="39038446"/>
            <a:ext cx="8625269" cy="1924405"/>
          </a:xfrm>
          <a:prstGeom prst="rect">
            <a:avLst/>
          </a:prstGeom>
        </p:spPr>
      </p:pic>
      <p:pic>
        <p:nvPicPr>
          <p:cNvPr id="10" name="Picture 9" descr="A blue and purple letters on a black background&#10;&#10;AI-generated content may be incorrect.">
            <a:extLst>
              <a:ext uri="{FF2B5EF4-FFF2-40B4-BE49-F238E27FC236}">
                <a16:creationId xmlns:a16="http://schemas.microsoft.com/office/drawing/2014/main" id="{599F7080-21AB-B635-AA7E-F83856EE67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1166" y="38737133"/>
            <a:ext cx="5367143" cy="252703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414123D-2768-710D-D756-5DC313D247E1}"/>
              </a:ext>
            </a:extLst>
          </p:cNvPr>
          <p:cNvSpPr txBox="1"/>
          <p:nvPr/>
        </p:nvSpPr>
        <p:spPr>
          <a:xfrm>
            <a:off x="6203740" y="41334372"/>
            <a:ext cx="22107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Funded by the European Union. Views and opinions expressed are however those of the author(s) only and do not necessarily reflect those of the European Union or SNS-JU. Neither the European Union nor the granting authority can be held responsible for them.</a:t>
            </a:r>
          </a:p>
          <a:p>
            <a:endParaRPr lang="LID4096" sz="3000"/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4025EC45-8D5E-C912-FF01-8AC736CDD517}"/>
              </a:ext>
            </a:extLst>
          </p:cNvPr>
          <p:cNvSpPr txBox="1">
            <a:spLocks/>
          </p:cNvSpPr>
          <p:nvPr/>
        </p:nvSpPr>
        <p:spPr bwMode="auto">
          <a:xfrm>
            <a:off x="1300912" y="4492522"/>
            <a:ext cx="26930992" cy="1440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defTabSz="4173187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540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2088975" indent="0" algn="l" defTabSz="4173187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540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4176361" indent="0" algn="l" defTabSz="4173187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540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6263747" indent="0" algn="l" defTabSz="4173187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540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8352721" indent="0" algn="l" defTabSz="4173187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540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11483200" indent="-1043929" algn="l" defTabSz="41757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1058" indent="-1043929" algn="l" defTabSz="41757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8909" indent="-1043929" algn="l" defTabSz="41757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6766" indent="-1043929" algn="l" defTabSz="41757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cs typeface="Arial"/>
              </a:rPr>
              <a:t>Shahd Omer</a:t>
            </a:r>
            <a:r>
              <a:rPr lang="en-US" dirty="0">
                <a:cs typeface="Arial"/>
              </a:rPr>
              <a:t>, Lachlan J. Gunn</a:t>
            </a:r>
          </a:p>
          <a:p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8F9B581-004F-DE04-F119-3296257D6A48}"/>
              </a:ext>
            </a:extLst>
          </p:cNvPr>
          <p:cNvSpPr txBox="1"/>
          <p:nvPr/>
        </p:nvSpPr>
        <p:spPr>
          <a:xfrm>
            <a:off x="1968208" y="6079914"/>
            <a:ext cx="13544488" cy="32316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5400" b="1" dirty="0">
                <a:solidFill>
                  <a:schemeClr val="accent5">
                    <a:lumMod val="75000"/>
                  </a:schemeClr>
                </a:solidFill>
              </a:rPr>
              <a:t>What is WebAssembly (Wasm)?</a:t>
            </a:r>
          </a:p>
          <a:p>
            <a:r>
              <a:rPr lang="en-US" sz="4800" dirty="0">
                <a:latin typeface="Arial"/>
                <a:ea typeface="MS PGothic"/>
                <a:cs typeface="Arial"/>
              </a:rPr>
              <a:t>Wasm is a hardware-independent instruction set, used to compile cross-platform applications from languages like Rust, Go and C/C++.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A6D4453-09B7-75E2-C442-F345912E7E04}"/>
              </a:ext>
            </a:extLst>
          </p:cNvPr>
          <p:cNvSpPr txBox="1"/>
          <p:nvPr/>
        </p:nvSpPr>
        <p:spPr>
          <a:xfrm>
            <a:off x="16038819" y="6062691"/>
            <a:ext cx="13531030" cy="105259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5400" b="1" dirty="0">
                <a:solidFill>
                  <a:schemeClr val="accent5">
                    <a:lumMod val="75000"/>
                  </a:schemeClr>
                </a:solidFill>
                <a:latin typeface="Arial"/>
                <a:ea typeface="MS PGothic"/>
                <a:cs typeface="Arial"/>
              </a:rPr>
              <a:t>WebAssembly System Interface (WASI)</a:t>
            </a:r>
          </a:p>
          <a:p>
            <a:pPr algn="just"/>
            <a:r>
              <a:rPr lang="en-US" sz="4800" dirty="0">
                <a:latin typeface="Arial"/>
                <a:ea typeface="MS PGothic"/>
                <a:cs typeface="Arial"/>
              </a:rPr>
              <a:t>Interfaces allowing Wasm code to access outside functionality (e.g. filesystem, network).</a:t>
            </a:r>
          </a:p>
          <a:p>
            <a:pPr algn="just"/>
            <a:endParaRPr lang="en-US" sz="4800" dirty="0"/>
          </a:p>
          <a:p>
            <a:pPr algn="just"/>
            <a:r>
              <a:rPr lang="en-US" sz="4800" dirty="0">
                <a:solidFill>
                  <a:schemeClr val="accent5">
                    <a:lumMod val="75000"/>
                  </a:schemeClr>
                </a:solidFill>
                <a:latin typeface="+mn-lt"/>
                <a:ea typeface="MS PGothic"/>
                <a:cs typeface="Times New Roman"/>
              </a:rPr>
              <a:t>Security</a:t>
            </a:r>
            <a:r>
              <a:rPr lang="en-US" sz="4800" dirty="0">
                <a:latin typeface="Arial"/>
                <a:ea typeface="MS PGothic"/>
                <a:cs typeface="Arial"/>
              </a:rPr>
              <a:t>: WASI interfaces often describe access control in terms of capabilities, i.e. handles allowing an application to access something</a:t>
            </a:r>
          </a:p>
          <a:p>
            <a:pPr algn="just"/>
            <a:endParaRPr lang="en-US" sz="4800" dirty="0">
              <a:latin typeface="Arial"/>
              <a:ea typeface="MS PGothic"/>
              <a:cs typeface="Arial"/>
            </a:endParaRPr>
          </a:p>
          <a:p>
            <a:pPr algn="just"/>
            <a:r>
              <a:rPr lang="en-US" sz="4800" i="1" dirty="0">
                <a:latin typeface="Arial"/>
                <a:ea typeface="MS PGothic"/>
                <a:cs typeface="Arial"/>
              </a:rPr>
              <a:t>Examples: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Arial"/>
                <a:ea typeface="MS PGothic"/>
                <a:cs typeface="Arial"/>
              </a:rPr>
              <a:t>Directory handle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Arial"/>
                <a:ea typeface="MS PGothic"/>
                <a:cs typeface="Arial"/>
              </a:rPr>
              <a:t>Network capability handle</a:t>
            </a:r>
          </a:p>
          <a:p>
            <a:pPr algn="just"/>
            <a:endParaRPr lang="en-US" sz="4800" dirty="0">
              <a:latin typeface="Arial"/>
              <a:ea typeface="MS PGothic"/>
              <a:cs typeface="Arial"/>
            </a:endParaRPr>
          </a:p>
          <a:p>
            <a:pPr algn="just"/>
            <a:r>
              <a:rPr lang="en-US" sz="4800" dirty="0">
                <a:latin typeface="Arial"/>
                <a:ea typeface="MS PGothic"/>
                <a:cs typeface="Arial"/>
              </a:rPr>
              <a:t>Possible capabilities are determined by what the runtime implements : e.g. limitation to a directory.</a:t>
            </a:r>
            <a:endParaRPr lang="en-US" sz="48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82DE3AF-45E1-CB87-6E91-FB0A8D419EE5}"/>
              </a:ext>
            </a:extLst>
          </p:cNvPr>
          <p:cNvSpPr txBox="1"/>
          <p:nvPr/>
        </p:nvSpPr>
        <p:spPr>
          <a:xfrm>
            <a:off x="2089009" y="10668685"/>
            <a:ext cx="13531029" cy="618630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5400" b="1" dirty="0">
                <a:solidFill>
                  <a:schemeClr val="accent5">
                    <a:lumMod val="75000"/>
                  </a:schemeClr>
                </a:solidFill>
              </a:rPr>
              <a:t>How it works</a:t>
            </a:r>
          </a:p>
          <a:p>
            <a:pPr algn="just"/>
            <a:r>
              <a:rPr lang="en-US" sz="4800" dirty="0">
                <a:latin typeface="Arial"/>
                <a:ea typeface="MS PGothic"/>
                <a:cs typeface="Arial"/>
              </a:rPr>
              <a:t>Wasm can be run either embedded inside the browser, or in a standalone or cloud-based runtime. </a:t>
            </a:r>
          </a:p>
          <a:p>
            <a:pPr algn="just"/>
            <a:endParaRPr lang="en-US" sz="4800" dirty="0">
              <a:latin typeface="Arial"/>
              <a:ea typeface="MS PGothic"/>
              <a:cs typeface="Arial"/>
            </a:endParaRPr>
          </a:p>
          <a:p>
            <a:pPr algn="just"/>
            <a:r>
              <a:rPr lang="en-US" sz="4800" dirty="0">
                <a:latin typeface="Arial"/>
                <a:ea typeface="MS PGothic"/>
                <a:cs typeface="Arial"/>
              </a:rPr>
              <a:t>Communication with the underlying system is handled by the runtime which controls all access to resources. </a:t>
            </a:r>
            <a:endParaRPr lang="en-US" dirty="0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F23AED45-5F63-F7DC-B2E0-515201023941}"/>
              </a:ext>
            </a:extLst>
          </p:cNvPr>
          <p:cNvSpPr/>
          <p:nvPr/>
        </p:nvSpPr>
        <p:spPr>
          <a:xfrm>
            <a:off x="2397458" y="31017564"/>
            <a:ext cx="13115237" cy="6166133"/>
          </a:xfrm>
          <a:prstGeom prst="roundRect">
            <a:avLst>
              <a:gd name="adj" fmla="val 10299"/>
            </a:avLst>
          </a:prstGeom>
          <a:gradFill>
            <a:gsLst>
              <a:gs pos="71963">
                <a:schemeClr val="accent1">
                  <a:lumMod val="20000"/>
                  <a:lumOff val="80000"/>
                </a:schemeClr>
              </a:gs>
              <a:gs pos="0">
                <a:srgbClr val="F7C5E5"/>
              </a:gs>
              <a:gs pos="18000">
                <a:srgbClr val="F8D0EA"/>
              </a:gs>
              <a:gs pos="39000">
                <a:schemeClr val="accent3">
                  <a:lumMod val="20000"/>
                  <a:lumOff val="80000"/>
                </a:schemeClr>
              </a:gs>
            </a:gsLst>
            <a:lin ang="2700000" scaled="1"/>
          </a:gra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numCol="1" rtlCol="0" anchor="t"/>
          <a:lstStyle/>
          <a:p>
            <a:pPr marL="0" marR="0" lvl="0" indent="0" algn="l" defTabSz="41732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dirty="0">
                <a:solidFill>
                  <a:srgbClr val="6A4593">
                    <a:lumMod val="75000"/>
                  </a:srgbClr>
                </a:solidFill>
                <a:latin typeface="Arial"/>
                <a:ea typeface="MS PGothic"/>
                <a:cs typeface="Arial"/>
              </a:rPr>
              <a:t>Flexible access control</a:t>
            </a:r>
          </a:p>
          <a:p>
            <a:pPr marL="0" marR="0" lvl="0" indent="0" algn="just" defTabSz="41732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600" dirty="0">
                <a:solidFill>
                  <a:srgbClr val="000000"/>
                </a:solidFill>
                <a:latin typeface="Arial"/>
                <a:ea typeface="MS PGothic"/>
                <a:cs typeface="Arial"/>
              </a:rPr>
              <a:t>New approach: custom capabilities defined with Wasm components (“shims”).</a:t>
            </a:r>
          </a:p>
          <a:p>
            <a:pPr marL="685800" marR="0" lvl="0" indent="-685800" algn="just" defTabSz="41732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4600" dirty="0">
              <a:solidFill>
                <a:srgbClr val="000000"/>
              </a:solidFill>
              <a:latin typeface="Arial"/>
              <a:ea typeface="MS PGothic"/>
              <a:cs typeface="Arial"/>
            </a:endParaRPr>
          </a:p>
          <a:p>
            <a:pPr marL="0" marR="0" lvl="0" indent="0" algn="just" defTabSz="41732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600" i="1" dirty="0">
                <a:solidFill>
                  <a:srgbClr val="000000"/>
                </a:solidFill>
                <a:latin typeface="Arial"/>
                <a:ea typeface="MS PGothic"/>
                <a:cs typeface="Arial"/>
              </a:rPr>
              <a:t>Examples:</a:t>
            </a:r>
            <a:endParaRPr lang="en-US" sz="4600" dirty="0">
              <a:solidFill>
                <a:srgbClr val="000000"/>
              </a:solidFill>
              <a:latin typeface="Arial"/>
              <a:ea typeface="MS PGothic"/>
              <a:cs typeface="Arial"/>
            </a:endParaRPr>
          </a:p>
          <a:p>
            <a:pPr marL="685800" marR="0" lvl="0" indent="-685800" algn="just" defTabSz="41732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600" i="1" dirty="0">
                <a:solidFill>
                  <a:srgbClr val="000000"/>
                </a:solidFill>
                <a:latin typeface="Arial"/>
                <a:ea typeface="MS PGothic"/>
                <a:cs typeface="Arial"/>
              </a:rPr>
              <a:t>Component can only write valid PDFs</a:t>
            </a:r>
          </a:p>
          <a:p>
            <a:pPr marL="685800" marR="0" lvl="0" indent="-685800" algn="just" defTabSz="41732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600" i="1" dirty="0">
                <a:solidFill>
                  <a:srgbClr val="000000"/>
                </a:solidFill>
                <a:latin typeface="Arial"/>
                <a:ea typeface="MS PGothic"/>
                <a:cs typeface="Arial"/>
              </a:rPr>
              <a:t>Output to </a:t>
            </a:r>
            <a:r>
              <a:rPr lang="en-US" sz="4600" i="1" dirty="0" err="1">
                <a:solidFill>
                  <a:srgbClr val="000000"/>
                </a:solidFill>
                <a:latin typeface="Arial"/>
                <a:ea typeface="MS PGothic"/>
                <a:cs typeface="Arial"/>
              </a:rPr>
              <a:t>stdout</a:t>
            </a:r>
            <a:r>
              <a:rPr lang="en-US" sz="4600" i="1" dirty="0">
                <a:solidFill>
                  <a:srgbClr val="000000"/>
                </a:solidFill>
                <a:latin typeface="Arial"/>
                <a:ea typeface="MS PGothic"/>
                <a:cs typeface="Arial"/>
              </a:rPr>
              <a:t> has prefix added</a:t>
            </a:r>
          </a:p>
          <a:p>
            <a:pPr marR="0" lvl="0" algn="just" defTabSz="41732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4600" i="1" dirty="0">
              <a:solidFill>
                <a:srgbClr val="000000"/>
              </a:solidFill>
              <a:latin typeface="Arial"/>
              <a:ea typeface="MS PGothic"/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8B6ABA-88B6-CFB9-7528-81532AB65CBE}"/>
              </a:ext>
            </a:extLst>
          </p:cNvPr>
          <p:cNvSpPr txBox="1"/>
          <p:nvPr/>
        </p:nvSpPr>
        <p:spPr>
          <a:xfrm>
            <a:off x="1102757" y="-3938"/>
            <a:ext cx="27543125" cy="7385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defTabSz="417318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799" b="1">
                <a:solidFill>
                  <a:schemeClr val="bg1">
                    <a:lumMod val="50000"/>
                  </a:schemeClr>
                </a:solidFill>
              </a:rPr>
              <a:t>Secure </a:t>
            </a:r>
            <a:r>
              <a:rPr lang="en-US" sz="4799" b="1" baseline="0">
                <a:solidFill>
                  <a:schemeClr val="bg1">
                    <a:lumMod val="50000"/>
                  </a:schemeClr>
                </a:solidFill>
              </a:rPr>
              <a:t>Systems</a:t>
            </a:r>
            <a:r>
              <a:rPr lang="en-US" sz="4799" b="1">
                <a:solidFill>
                  <a:schemeClr val="bg1">
                    <a:lumMod val="50000"/>
                  </a:schemeClr>
                </a:solidFill>
              </a:rPr>
              <a:t> Group, Aalto University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EB6C7A-5A31-305D-D0CF-098C167487A5}"/>
              </a:ext>
            </a:extLst>
          </p:cNvPr>
          <p:cNvCxnSpPr/>
          <p:nvPr/>
        </p:nvCxnSpPr>
        <p:spPr>
          <a:xfrm>
            <a:off x="1371223" y="4225165"/>
            <a:ext cx="27590720" cy="0"/>
          </a:xfrm>
          <a:prstGeom prst="line">
            <a:avLst/>
          </a:prstGeom>
          <a:ln w="57150">
            <a:solidFill>
              <a:srgbClr val="A014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345BD63-E5D9-CE7E-9C72-425488A36781}"/>
              </a:ext>
            </a:extLst>
          </p:cNvPr>
          <p:cNvSpPr/>
          <p:nvPr/>
        </p:nvSpPr>
        <p:spPr>
          <a:xfrm>
            <a:off x="16038819" y="31017564"/>
            <a:ext cx="12923124" cy="6166133"/>
          </a:xfrm>
          <a:prstGeom prst="roundRect">
            <a:avLst>
              <a:gd name="adj" fmla="val 10299"/>
            </a:avLst>
          </a:prstGeom>
          <a:gradFill>
            <a:gsLst>
              <a:gs pos="71963">
                <a:schemeClr val="accent1">
                  <a:lumMod val="20000"/>
                  <a:lumOff val="80000"/>
                </a:schemeClr>
              </a:gs>
              <a:gs pos="0">
                <a:srgbClr val="F7C5E5"/>
              </a:gs>
              <a:gs pos="18000">
                <a:srgbClr val="F8D0EA"/>
              </a:gs>
              <a:gs pos="39000">
                <a:schemeClr val="accent3">
                  <a:lumMod val="20000"/>
                  <a:lumOff val="80000"/>
                </a:schemeClr>
              </a:gs>
            </a:gsLst>
            <a:lin ang="2700000" scaled="1"/>
          </a:gra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numCol="1" rtlCol="0" anchor="t"/>
          <a:lstStyle/>
          <a:p>
            <a:pPr marL="0" marR="0" lvl="0" indent="0" algn="l" defTabSz="41732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dirty="0">
                <a:solidFill>
                  <a:srgbClr val="6A4593">
                    <a:lumMod val="75000"/>
                  </a:srgbClr>
                </a:solidFill>
                <a:latin typeface="Arial"/>
                <a:ea typeface="MS PGothic"/>
                <a:cs typeface="Arial"/>
              </a:rPr>
              <a:t>Challenges</a:t>
            </a:r>
          </a:p>
          <a:p>
            <a:pPr marL="685800" marR="0" lvl="0" indent="-685800" algn="l" defTabSz="41732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600" dirty="0">
                <a:solidFill>
                  <a:schemeClr val="tx1"/>
                </a:solidFill>
                <a:latin typeface="Arial"/>
                <a:ea typeface="MS PGothic"/>
                <a:cs typeface="Arial"/>
              </a:rPr>
              <a:t>Which components need which shims?</a:t>
            </a:r>
          </a:p>
          <a:p>
            <a:pPr marL="685800" marR="0" lvl="0" indent="-685800" algn="l" defTabSz="41732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600" dirty="0">
                <a:solidFill>
                  <a:schemeClr val="tx1"/>
                </a:solidFill>
                <a:latin typeface="Arial"/>
                <a:ea typeface="MS PGothic"/>
                <a:cs typeface="Arial"/>
              </a:rPr>
              <a:t>Confused deputy attacks</a:t>
            </a:r>
          </a:p>
          <a:p>
            <a:pPr marL="685800" marR="0" lvl="0" indent="-685800" algn="l" defTabSz="41732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600" dirty="0">
                <a:solidFill>
                  <a:schemeClr val="tx1"/>
                </a:solidFill>
                <a:latin typeface="Arial"/>
                <a:ea typeface="MS PGothic"/>
                <a:cs typeface="Arial"/>
              </a:rPr>
              <a:t>Widely differing runtime environments (browser, cloud, local apps)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5D7A0858-9D26-2455-536D-43FBFA36BA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2074709" y="38470802"/>
            <a:ext cx="6887234" cy="275489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A075009-9F9D-C4AD-5D84-E16FBFE5FE2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97458" y="17878168"/>
            <a:ext cx="10486398" cy="6315739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E36A4EB-44D3-614B-F986-2BC57A25B8A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2856" y="16527202"/>
            <a:ext cx="10384899" cy="7959834"/>
          </a:xfrm>
          <a:prstGeom prst="rect">
            <a:avLst/>
          </a:prstGeom>
        </p:spPr>
      </p:pic>
      <p:sp>
        <p:nvSpPr>
          <p:cNvPr id="37" name="Arrow: Curved Right 36">
            <a:extLst>
              <a:ext uri="{FF2B5EF4-FFF2-40B4-BE49-F238E27FC236}">
                <a16:creationId xmlns:a16="http://schemas.microsoft.com/office/drawing/2014/main" id="{C449DF99-F9EE-8AA7-11ED-A007C1BE5BF4}"/>
              </a:ext>
            </a:extLst>
          </p:cNvPr>
          <p:cNvSpPr/>
          <p:nvPr/>
        </p:nvSpPr>
        <p:spPr>
          <a:xfrm>
            <a:off x="15788226" y="20116800"/>
            <a:ext cx="1469470" cy="5799541"/>
          </a:xfrm>
          <a:prstGeom prst="curvedRightArrow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>
              <a:solidFill>
                <a:schemeClr val="tx1"/>
              </a:solidFill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39C9558E-7ED4-201A-6316-AA3815002ED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9071" y="22430754"/>
            <a:ext cx="11100762" cy="8401050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FB689C4A-11C3-1066-89D1-29EFB015C25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381" y="22678361"/>
            <a:ext cx="10229850" cy="8153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859722"/>
      </p:ext>
    </p:extLst>
  </p:cSld>
  <p:clrMapOvr>
    <a:masterClrMapping/>
  </p:clrMapOvr>
</p:sld>
</file>

<file path=ppt/theme/theme1.xml><?xml version="1.0" encoding="utf-8"?>
<a:theme xmlns:a="http://schemas.openxmlformats.org/drawingml/2006/main" name="SSG Poster">
  <a:themeElements>
    <a:clrScheme name="CloSer">
      <a:dk1>
        <a:srgbClr val="000000"/>
      </a:dk1>
      <a:lt1>
        <a:sysClr val="window" lastClr="FFFFFF"/>
      </a:lt1>
      <a:dk2>
        <a:srgbClr val="002F6C"/>
      </a:dk2>
      <a:lt2>
        <a:srgbClr val="BDB9B3"/>
      </a:lt2>
      <a:accent1>
        <a:srgbClr val="006CB4"/>
      </a:accent1>
      <a:accent2>
        <a:srgbClr val="009E69"/>
      </a:accent2>
      <a:accent3>
        <a:srgbClr val="DD5354"/>
      </a:accent3>
      <a:accent4>
        <a:srgbClr val="F5CB08"/>
      </a:accent4>
      <a:accent5>
        <a:srgbClr val="6A4593"/>
      </a:accent5>
      <a:accent6>
        <a:srgbClr val="E37828"/>
      </a:accent6>
      <a:hlink>
        <a:srgbClr val="0078EB"/>
      </a:hlink>
      <a:folHlink>
        <a:srgbClr val="00509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1053</TotalTime>
  <Words>262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SSG Poster</vt:lpstr>
      <vt:lpstr>PowerPoint Presentation</vt:lpstr>
    </vt:vector>
  </TitlesOfParts>
  <Company>TKK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SSG Poster Template</dc:title>
  <dc:creator>Idänheimo Niina</dc:creator>
  <cp:lastModifiedBy>Shahd O</cp:lastModifiedBy>
  <cp:revision>8</cp:revision>
  <dcterms:created xsi:type="dcterms:W3CDTF">2010-03-10T13:17:50Z</dcterms:created>
  <dcterms:modified xsi:type="dcterms:W3CDTF">2025-06-16T06:51:19Z</dcterms:modified>
</cp:coreProperties>
</file>